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7" r:id="rId1"/>
  </p:sldMasterIdLst>
  <p:notesMasterIdLst>
    <p:notesMasterId r:id="rId9"/>
  </p:notesMasterIdLst>
  <p:handoutMasterIdLst>
    <p:handoutMasterId r:id="rId10"/>
  </p:handoutMasterIdLst>
  <p:sldIdLst>
    <p:sldId id="2145707694" r:id="rId2"/>
    <p:sldId id="2145707693" r:id="rId3"/>
    <p:sldId id="2145707688" r:id="rId4"/>
    <p:sldId id="2145707690" r:id="rId5"/>
    <p:sldId id="2145707689" r:id="rId6"/>
    <p:sldId id="2145707692" r:id="rId7"/>
    <p:sldId id="2145707695" r:id="rId8"/>
  </p:sldIdLst>
  <p:sldSz cx="12192000" cy="6858000"/>
  <p:notesSz cx="6794500" cy="100076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8B14AFE-7916-A94C-A7E0-63F59580B880}">
          <p14:sldIdLst>
            <p14:sldId id="2145707694"/>
            <p14:sldId id="2145707693"/>
            <p14:sldId id="2145707688"/>
            <p14:sldId id="2145707690"/>
            <p14:sldId id="2145707689"/>
            <p14:sldId id="2145707692"/>
            <p14:sldId id="2145707695"/>
          </p14:sldIdLst>
        </p14:section>
      </p14:sectionLst>
    </p:ext>
    <p:ext uri="{EFAFB233-063F-42B5-8137-9DF3F51BA10A}">
      <p15:sldGuideLst xmlns:p15="http://schemas.microsoft.com/office/powerpoint/2012/main">
        <p15:guide id="1" pos="4771" userDrawn="1">
          <p15:clr>
            <a:srgbClr val="A4A3A4"/>
          </p15:clr>
        </p15:guide>
        <p15:guide id="2" orient="horz" pos="1094" userDrawn="1">
          <p15:clr>
            <a:srgbClr val="A4A3A4"/>
          </p15:clr>
        </p15:guide>
        <p15:guide id="3" pos="121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1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3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595959"/>
    <a:srgbClr val="000000"/>
    <a:srgbClr val="33B8BB"/>
    <a:srgbClr val="D1FFF3"/>
    <a:srgbClr val="B3FFEB"/>
    <a:srgbClr val="007AFF"/>
    <a:srgbClr val="66BAFF"/>
    <a:srgbClr val="008CFF"/>
    <a:srgbClr val="24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18" autoAdjust="0"/>
    <p:restoredTop sz="95116" autoAdjust="0"/>
  </p:normalViewPr>
  <p:slideViewPr>
    <p:cSldViewPr snapToGrid="0" snapToObjects="1">
      <p:cViewPr varScale="1">
        <p:scale>
          <a:sx n="116" d="100"/>
          <a:sy n="116" d="100"/>
        </p:scale>
        <p:origin x="210" y="96"/>
      </p:cViewPr>
      <p:guideLst>
        <p:guide pos="4771"/>
        <p:guide orient="horz" pos="1094"/>
        <p:guide pos="121"/>
        <p:guide pos="3840"/>
        <p:guide pos="1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3966" y="108"/>
      </p:cViewPr>
      <p:guideLst>
        <p:guide orient="horz" pos="3153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579" cy="501925"/>
          </a:xfrm>
          <a:prstGeom prst="rect">
            <a:avLst/>
          </a:prstGeom>
        </p:spPr>
        <p:txBody>
          <a:bodyPr vert="horz" lIns="78062" tIns="39031" rIns="78062" bIns="39031" rtlCol="0"/>
          <a:lstStyle>
            <a:lvl1pPr algn="l">
              <a:defRPr sz="10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448" y="1"/>
            <a:ext cx="2944579" cy="501925"/>
          </a:xfrm>
          <a:prstGeom prst="rect">
            <a:avLst/>
          </a:prstGeom>
        </p:spPr>
        <p:txBody>
          <a:bodyPr vert="horz" lIns="78062" tIns="39031" rIns="78062" bIns="39031" rtlCol="0"/>
          <a:lstStyle>
            <a:lvl1pPr algn="r">
              <a:defRPr sz="1000"/>
            </a:lvl1pPr>
          </a:lstStyle>
          <a:p>
            <a:fld id="{BB53C943-CAEF-4156-806A-3EAA7999AF6C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05676"/>
            <a:ext cx="2944579" cy="501925"/>
          </a:xfrm>
          <a:prstGeom prst="rect">
            <a:avLst/>
          </a:prstGeom>
        </p:spPr>
        <p:txBody>
          <a:bodyPr vert="horz" lIns="78062" tIns="39031" rIns="78062" bIns="39031" rtlCol="0" anchor="b"/>
          <a:lstStyle>
            <a:lvl1pPr algn="l">
              <a:defRPr sz="10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448" y="9505676"/>
            <a:ext cx="2944579" cy="501925"/>
          </a:xfrm>
          <a:prstGeom prst="rect">
            <a:avLst/>
          </a:prstGeom>
        </p:spPr>
        <p:txBody>
          <a:bodyPr vert="horz" lIns="78062" tIns="39031" rIns="78062" bIns="39031" rtlCol="0" anchor="b"/>
          <a:lstStyle>
            <a:lvl1pPr algn="r">
              <a:defRPr sz="1000"/>
            </a:lvl1pPr>
          </a:lstStyle>
          <a:p>
            <a:fld id="{B37D3995-7916-4336-A8CA-0F018BBC7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806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2944283" cy="502117"/>
          </a:xfrm>
          <a:prstGeom prst="rect">
            <a:avLst/>
          </a:prstGeom>
        </p:spPr>
        <p:txBody>
          <a:bodyPr vert="horz" lIns="91702" tIns="45851" rIns="91702" bIns="458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7" y="6"/>
            <a:ext cx="2944283" cy="502117"/>
          </a:xfrm>
          <a:prstGeom prst="rect">
            <a:avLst/>
          </a:prstGeom>
        </p:spPr>
        <p:txBody>
          <a:bodyPr vert="horz" lIns="91702" tIns="45851" rIns="91702" bIns="45851" rtlCol="0"/>
          <a:lstStyle>
            <a:lvl1pPr algn="r">
              <a:defRPr sz="1200"/>
            </a:lvl1pPr>
          </a:lstStyle>
          <a:p>
            <a:fld id="{671CFA20-F97D-45EC-A6F3-A5F4AACF7E44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1250950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02" tIns="45851" rIns="91702" bIns="4585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816164"/>
            <a:ext cx="5435600" cy="3940493"/>
          </a:xfrm>
          <a:prstGeom prst="rect">
            <a:avLst/>
          </a:prstGeom>
        </p:spPr>
        <p:txBody>
          <a:bodyPr vert="horz" lIns="91702" tIns="45851" rIns="91702" bIns="4585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505484"/>
            <a:ext cx="2944283" cy="502116"/>
          </a:xfrm>
          <a:prstGeom prst="rect">
            <a:avLst/>
          </a:prstGeom>
        </p:spPr>
        <p:txBody>
          <a:bodyPr vert="horz" lIns="91702" tIns="45851" rIns="91702" bIns="458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7" y="9505484"/>
            <a:ext cx="2944283" cy="502116"/>
          </a:xfrm>
          <a:prstGeom prst="rect">
            <a:avLst/>
          </a:prstGeom>
        </p:spPr>
        <p:txBody>
          <a:bodyPr vert="horz" lIns="91702" tIns="45851" rIns="91702" bIns="45851" rtlCol="0" anchor="b"/>
          <a:lstStyle>
            <a:lvl1pPr algn="r">
              <a:defRPr sz="1200"/>
            </a:lvl1pPr>
          </a:lstStyle>
          <a:p>
            <a:fld id="{7D0D4969-BADF-40A8-9B13-4FEDA6B1E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9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34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06327F-9E2C-49E1-BFF1-D6AB0EB4E3B0}" type="slidenum">
              <a:rPr kumimoji="0" lang="ru-RU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34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77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34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06327F-9E2C-49E1-BFF1-D6AB0EB4E3B0}" type="slidenum">
              <a:rPr kumimoji="0" lang="ru-RU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34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775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34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06327F-9E2C-49E1-BFF1-D6AB0EB4E3B0}" type="slidenum">
              <a:rPr kumimoji="0" lang="ru-RU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34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775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2212975" y="733425"/>
            <a:ext cx="8164513" cy="4592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58894" y="5559247"/>
            <a:ext cx="3368519" cy="6115451"/>
          </a:xfrm>
        </p:spPr>
        <p:txBody>
          <a:bodyPr/>
          <a:lstStyle/>
          <a:p>
            <a:pPr indent="390723" algn="just" defTabSz="1203102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735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7625" y="1543050"/>
            <a:ext cx="7410450" cy="41687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Актуальную информацию о деятельности Росреестра, изменениях законодательства в сфере земельно-имущественных отношений можно получить на официальных ресурсах и социальных сетях Росреестра и Управления Росреестра по Республике Башкортостан.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Благодарю за внимание!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127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0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0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0.sv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FFFFFF"/>
              </a:solidFill>
            </a:endParaRPr>
          </a:p>
        </p:txBody>
      </p:sp>
      <p:pic>
        <p:nvPicPr>
          <p:cNvPr id="7" name="Рисунок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>
            <a:fillRect/>
          </a:stretch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8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0" name="Graphic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8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/>
          <p:cNvSpPr/>
          <p:nvPr userDrawn="1"/>
        </p:nvSpPr>
        <p:spPr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65455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FFFFFF"/>
              </a:solidFill>
            </a:endParaRPr>
          </a:p>
        </p:txBody>
      </p:sp>
      <p:pic>
        <p:nvPicPr>
          <p:cNvPr id="8" name="Рисунок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>
            <a:fillRect/>
          </a:stretch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1" name="Graphic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73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8"/>
          <p:cNvPicPr>
            <a:picLocks noChangeAspect="1"/>
          </p:cNvPicPr>
          <p:nvPr userDrawn="1"/>
        </p:nvPicPr>
        <p:blipFill rotWithShape="1">
          <a:blip r:embed="rId2">
            <a:lum bright="13000" contrast="15000"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5689"/>
          <a:stretch>
            <a:fillRect/>
          </a:stretch>
        </p:blipFill>
        <p:spPr>
          <a:xfrm>
            <a:off x="-1" y="6019798"/>
            <a:ext cx="12192001" cy="838199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  <a:effectLst/>
              </a:defRPr>
            </a:lvl1pPr>
          </a:lstStyle>
          <a:p>
            <a:fld id="{2AEBC476-9252-C343-9FCE-489A77E2EA66}" type="slidenum">
              <a:rPr lang="ru-RU" smtClean="0">
                <a:solidFill>
                  <a:srgbClr val="FFFFFF"/>
                </a:solidFill>
              </a:r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700">
              <a:solidFill>
                <a:srgbClr val="FFFFFF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8865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4" name="Picture 3" descr="Logo&#10;&#10;Description automatically generated"/>
          <p:cNvPicPr>
            <a:picLocks noChangeAspect="1"/>
          </p:cNvPicPr>
          <p:nvPr/>
        </p:nvPicPr>
        <p:blipFill rotWithShape="1">
          <a:blip r:embed="rId4"/>
          <a:srcRect b="18390"/>
          <a:stretch>
            <a:fillRect/>
          </a:stretch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88978"/>
          <a:stretch>
            <a:fillRect/>
          </a:stretch>
        </p:blipFill>
        <p:spPr>
          <a:xfrm>
            <a:off x="-1" y="6219827"/>
            <a:ext cx="7011051" cy="6551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93" b="82953"/>
          <a:stretch>
            <a:fillRect/>
          </a:stretch>
        </p:blipFill>
        <p:spPr>
          <a:xfrm>
            <a:off x="4408528" y="5844688"/>
            <a:ext cx="7783472" cy="101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7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743949" y="6334128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fld id="{2AEBC476-9252-C343-9FCE-489A77E2EA66}" type="slidenum">
              <a:rPr lang="ru-RU" smtClean="0">
                <a:solidFill>
                  <a:srgbClr val="008CFF"/>
                </a:solidFill>
              </a:rPr>
              <a:t>‹#›</a:t>
            </a:fld>
            <a:endParaRPr lang="ru-RU" dirty="0">
              <a:solidFill>
                <a:srgbClr val="008C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700">
              <a:solidFill>
                <a:srgbClr val="FFFFFF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8865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/>
          <p:cNvPicPr>
            <a:picLocks noChangeAspect="1"/>
          </p:cNvPicPr>
          <p:nvPr/>
        </p:nvPicPr>
        <p:blipFill rotWithShape="1">
          <a:blip r:embed="rId2"/>
          <a:srcRect b="18390"/>
          <a:stretch>
            <a:fillRect/>
          </a:stretch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54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">
    <p:bg>
      <p:bgPr>
        <a:gradFill>
          <a:gsLst>
            <a:gs pos="98907">
              <a:srgbClr val="007AFF">
                <a:alpha val="80000"/>
              </a:srgbClr>
            </a:gs>
            <a:gs pos="50000">
              <a:srgbClr val="66BAFF">
                <a:alpha val="80000"/>
              </a:srgbClr>
            </a:gs>
            <a:gs pos="0">
              <a:srgbClr val="007AFF">
                <a:alpha val="80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700">
              <a:solidFill>
                <a:srgbClr val="FFFFFF"/>
              </a:solidFill>
            </a:endParaRPr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8375" y="200442"/>
            <a:ext cx="429076" cy="432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700" dirty="0">
              <a:solidFill>
                <a:srgbClr val="FFFFFF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8865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/>
          <p:cNvPicPr>
            <a:picLocks noChangeAspect="1"/>
          </p:cNvPicPr>
          <p:nvPr/>
        </p:nvPicPr>
        <p:blipFill rotWithShape="1">
          <a:blip r:embed="rId4"/>
          <a:srcRect b="18390"/>
          <a:stretch>
            <a:fillRect/>
          </a:stretch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  <p:pic>
        <p:nvPicPr>
          <p:cNvPr id="11" name="Рисунок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17001" b="1"/>
          <a:stretch>
            <a:fillRect/>
          </a:stretch>
        </p:blipFill>
        <p:spPr>
          <a:xfrm>
            <a:off x="3438526" y="806600"/>
            <a:ext cx="8735681" cy="6040867"/>
          </a:xfrm>
          <a:prstGeom prst="rect">
            <a:avLst/>
          </a:prstGeom>
        </p:spPr>
      </p:pic>
      <p:pic>
        <p:nvPicPr>
          <p:cNvPr id="14" name="Рисунок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17001" b="1"/>
          <a:stretch>
            <a:fillRect/>
          </a:stretch>
        </p:blipFill>
        <p:spPr>
          <a:xfrm flipH="1">
            <a:off x="17793" y="838200"/>
            <a:ext cx="8735683" cy="6040867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</p:spPr>
        <p:txBody>
          <a:bodyPr/>
          <a:lstStyle>
            <a:lvl1pPr>
              <a:defRPr sz="1400" b="1">
                <a:solidFill>
                  <a:srgbClr val="262626"/>
                </a:solidFill>
                <a:effectLst/>
              </a:defRPr>
            </a:lvl1pPr>
          </a:lstStyle>
          <a:p>
            <a:fld id="{2AEBC476-9252-C343-9FCE-489A77E2EA6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37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/>
          </a:blip>
          <a:srcRect l="32442"/>
          <a:stretch>
            <a:fillRect/>
          </a:stretch>
        </p:blipFill>
        <p:spPr>
          <a:xfrm>
            <a:off x="0" y="5776246"/>
            <a:ext cx="12192000" cy="1081755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743949" y="6334127"/>
            <a:ext cx="2743200" cy="365125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>
                <a:solidFill>
                  <a:srgbClr val="FFFFFF"/>
                </a:solidFill>
              </a:r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83" tIns="33741" rIns="67483" bIns="33741" rtlCol="0" anchor="ctr"/>
          <a:lstStyle/>
          <a:p>
            <a:pPr algn="ctr" defTabSz="914400"/>
            <a:endParaRPr lang="ru-RU" sz="500">
              <a:solidFill>
                <a:srgbClr val="FFFFFF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962028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596900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62027" y="1323976"/>
            <a:ext cx="10525125" cy="4895851"/>
          </a:xfrm>
        </p:spPr>
        <p:txBody>
          <a:bodyPr>
            <a:normAutofit/>
          </a:bodyPr>
          <a:lstStyle>
            <a:lvl1pPr marL="168910" indent="-168910">
              <a:lnSpc>
                <a:spcPct val="100000"/>
              </a:lnSpc>
              <a:spcAft>
                <a:spcPts val="445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1pPr>
            <a:lvl2pPr marL="506095" indent="-168910">
              <a:lnSpc>
                <a:spcPct val="100000"/>
              </a:lnSpc>
              <a:spcAft>
                <a:spcPts val="445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2pPr>
            <a:lvl3pPr marL="843280" indent="-168910">
              <a:lnSpc>
                <a:spcPct val="100000"/>
              </a:lnSpc>
              <a:spcAft>
                <a:spcPts val="445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3pPr>
            <a:lvl4pPr marL="1181100" indent="-168910">
              <a:lnSpc>
                <a:spcPct val="100000"/>
              </a:lnSpc>
              <a:spcAft>
                <a:spcPts val="445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4pPr>
            <a:lvl5pPr marL="1518285" indent="-168910">
              <a:lnSpc>
                <a:spcPct val="100000"/>
              </a:lnSpc>
              <a:spcAft>
                <a:spcPts val="445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pic>
        <p:nvPicPr>
          <p:cNvPr id="9" name="Graphic 8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0267" y="202005"/>
            <a:ext cx="525320" cy="42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42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/>
          </a:blip>
          <a:srcRect l="32442" t="28115" b="686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83" tIns="33741" rIns="67483" bIns="33741" rtlCol="0" anchor="ctr"/>
          <a:lstStyle/>
          <a:p>
            <a:pPr algn="ctr" defTabSz="914400"/>
            <a:endParaRPr lang="ru-RU" sz="500">
              <a:solidFill>
                <a:srgbClr val="FFFFFF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743949" y="6334127"/>
            <a:ext cx="2743200" cy="365125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>
                <a:solidFill>
                  <a:srgbClr val="FFFFFF"/>
                </a:solidFill>
              </a:r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87375" y="4114805"/>
            <a:ext cx="10899775" cy="2219325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6" y="200443"/>
            <a:ext cx="429076" cy="432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83" tIns="33741" rIns="67483" bIns="33741" rtlCol="0" anchor="ctr"/>
          <a:lstStyle/>
          <a:p>
            <a:pPr algn="ctr" defTabSz="914400"/>
            <a:endParaRPr lang="ru-RU" sz="700" dirty="0">
              <a:solidFill>
                <a:srgbClr val="FFFFFF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962028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596900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 dirty="0"/>
              <a:t>Click to edit Master title style</a:t>
            </a:r>
            <a:endParaRPr lang="ru-RU" dirty="0"/>
          </a:p>
        </p:txBody>
      </p:sp>
      <p:pic>
        <p:nvPicPr>
          <p:cNvPr id="11" name="Graphic 10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0267" y="202005"/>
            <a:ext cx="525320" cy="42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21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/>
          </a:blip>
          <a:srcRect l="32442"/>
          <a:stretch>
            <a:fillRect/>
          </a:stretch>
        </p:blipFill>
        <p:spPr>
          <a:xfrm>
            <a:off x="0" y="5776245"/>
            <a:ext cx="12192000" cy="1081755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743949" y="63341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B6559101-B6A8-417C-A16F-122D3FDE4432}" type="slidenum">
              <a:rPr lang="ru-RU" smtClean="0">
                <a:solidFill>
                  <a:srgbClr val="FFFFFF"/>
                </a:solidFill>
              </a:r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700">
              <a:solidFill>
                <a:srgbClr val="FFFFFF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962025" y="2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8865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62024" y="1323975"/>
            <a:ext cx="10525125" cy="4895851"/>
          </a:xfr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1pPr>
            <a:lvl2pPr marL="6858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2pPr>
            <a:lvl3pPr marL="11430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3pPr>
            <a:lvl4pPr marL="16002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4pPr>
            <a:lvl5pPr marL="20574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pic>
        <p:nvPicPr>
          <p:cNvPr id="4" name="Picture 3" descr="Logo&#10;&#10;Description automatically generated"/>
          <p:cNvPicPr>
            <a:picLocks noChangeAspect="1"/>
          </p:cNvPicPr>
          <p:nvPr/>
        </p:nvPicPr>
        <p:blipFill rotWithShape="1">
          <a:blip r:embed="rId3"/>
          <a:srcRect b="18390"/>
          <a:stretch>
            <a:fillRect/>
          </a:stretch>
        </p:blipFill>
        <p:spPr>
          <a:xfrm>
            <a:off x="175390" y="143257"/>
            <a:ext cx="611246" cy="5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72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>
            <a:fillRect/>
          </a:stretch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8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9" name="Graphic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276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fld id="{2AEBC476-9252-C343-9FCE-489A77E2EA66}" type="slidenum">
              <a:rPr lang="ru-RU" smtClean="0">
                <a:solidFill>
                  <a:srgbClr val="008CFF"/>
                </a:solidFill>
              </a:rPr>
              <a:t>‹#›</a:t>
            </a:fld>
            <a:endParaRPr lang="ru-RU" dirty="0">
              <a:solidFill>
                <a:srgbClr val="008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03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5.svg"/><Relationship Id="rId13" Type="http://schemas.openxmlformats.org/officeDocument/2006/relationships/image" Target="../media/image15.png"/><Relationship Id="rId18" Type="http://schemas.openxmlformats.org/officeDocument/2006/relationships/image" Target="../media/image705.svg"/><Relationship Id="rId72" Type="http://schemas.openxmlformats.org/officeDocument/2006/relationships/image" Target="../media/image23.png"/><Relationship Id="rId93" Type="http://schemas.openxmlformats.org/officeDocument/2006/relationships/image" Target="../media/image841.svg"/><Relationship Id="rId3" Type="http://schemas.openxmlformats.org/officeDocument/2006/relationships/image" Target="../media/image12.png"/><Relationship Id="rId21" Type="http://schemas.openxmlformats.org/officeDocument/2006/relationships/image" Target="../media/image18.png"/><Relationship Id="rId47" Type="http://schemas.openxmlformats.org/officeDocument/2006/relationships/image" Target="../media/image733.svg"/><Relationship Id="rId50" Type="http://schemas.openxmlformats.org/officeDocument/2006/relationships/image" Target="../media/image22.png"/><Relationship Id="rId89" Type="http://schemas.openxmlformats.org/officeDocument/2006/relationships/image" Target="../media/image837.svg"/><Relationship Id="rId12" Type="http://schemas.openxmlformats.org/officeDocument/2006/relationships/image" Target="../media/image699.svg"/><Relationship Id="rId17" Type="http://schemas.openxmlformats.org/officeDocument/2006/relationships/image" Target="../media/image16.png"/><Relationship Id="rId71" Type="http://schemas.openxmlformats.org/officeDocument/2006/relationships/image" Target="../media/image819.svg"/><Relationship Id="rId92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03.svg"/><Relationship Id="rId20" Type="http://schemas.openxmlformats.org/officeDocument/2006/relationships/image" Target="../media/image707.svg"/><Relationship Id="rId29" Type="http://schemas.openxmlformats.org/officeDocument/2006/relationships/image" Target="../media/image715.svg"/><Relationship Id="rId41" Type="http://schemas.openxmlformats.org/officeDocument/2006/relationships/image" Target="../media/image733.svg"/><Relationship Id="rId88" Type="http://schemas.openxmlformats.org/officeDocument/2006/relationships/image" Target="../media/image24.png"/><Relationship Id="rId91" Type="http://schemas.openxmlformats.org/officeDocument/2006/relationships/image" Target="../media/image839.sv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14.png"/><Relationship Id="rId87" Type="http://schemas.openxmlformats.org/officeDocument/2006/relationships/image" Target="../media/image835.svg"/><Relationship Id="rId49" Type="http://schemas.openxmlformats.org/officeDocument/2006/relationships/image" Target="../media/image21.png"/><Relationship Id="rId90" Type="http://schemas.openxmlformats.org/officeDocument/2006/relationships/image" Target="../media/image25.png"/><Relationship Id="rId95" Type="http://schemas.openxmlformats.org/officeDocument/2006/relationships/image" Target="../media/image735.svg"/><Relationship Id="rId10" Type="http://schemas.openxmlformats.org/officeDocument/2006/relationships/image" Target="../media/image697.svg"/><Relationship Id="rId19" Type="http://schemas.openxmlformats.org/officeDocument/2006/relationships/image" Target="../media/image17.png"/><Relationship Id="rId44" Type="http://schemas.openxmlformats.org/officeDocument/2006/relationships/image" Target="../media/image799.svg"/><Relationship Id="rId94" Type="http://schemas.openxmlformats.org/officeDocument/2006/relationships/image" Target="../media/image27.png"/><Relationship Id="rId9" Type="http://schemas.openxmlformats.org/officeDocument/2006/relationships/image" Target="../media/image13.png"/><Relationship Id="rId30" Type="http://schemas.openxmlformats.org/officeDocument/2006/relationships/image" Target="../media/image19.png"/><Relationship Id="rId48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129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128" Type="http://schemas.openxmlformats.org/officeDocument/2006/relationships/image" Target="../media/image31.png"/><Relationship Id="rId131" Type="http://schemas.openxmlformats.org/officeDocument/2006/relationships/image" Target="../media/image34.png"/><Relationship Id="rId5" Type="http://schemas.openxmlformats.org/officeDocument/2006/relationships/image" Target="../media/image30.png"/><Relationship Id="rId127" Type="http://schemas.openxmlformats.org/officeDocument/2006/relationships/image" Target="../media/image283.svg"/><Relationship Id="rId130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40.png"/><Relationship Id="rId3" Type="http://schemas.openxmlformats.org/officeDocument/2006/relationships/image" Target="../media/image35.png"/><Relationship Id="rId12" Type="http://schemas.openxmlformats.org/officeDocument/2006/relationships/hyperlink" Target="https://www.gosuslugi.ru/goske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39.png"/><Relationship Id="rId15" Type="http://schemas.openxmlformats.org/officeDocument/2006/relationships/image" Target="../media/image42.png"/><Relationship Id="rId10" Type="http://schemas.openxmlformats.org/officeDocument/2006/relationships/image" Target="../media/image38.png"/><Relationship Id="rId99" Type="http://schemas.openxmlformats.org/officeDocument/2006/relationships/image" Target="../media/image98.svg"/><Relationship Id="rId4" Type="http://schemas.openxmlformats.org/officeDocument/2006/relationships/image" Target="../media/image36.png"/><Relationship Id="rId9" Type="http://schemas.openxmlformats.org/officeDocument/2006/relationships/image" Target="../media/image37.png"/><Relationship Id="rId14" Type="http://schemas.openxmlformats.org/officeDocument/2006/relationships/image" Target="../media/image41.png"/><Relationship Id="rId100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hyperlink" Target="http://rosreestr02.ru/mibew/client.php?locale=ru&amp;style=silver" TargetMode="External"/><Relationship Id="rId9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emf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22404" y="2054502"/>
            <a:ext cx="6201833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dirty="0"/>
              <a:t>Представление документов на государственный кадастровый учет </a:t>
            </a:r>
            <a:r>
              <a:rPr lang="ru-RU" sz="2800" dirty="0" smtClean="0"/>
              <a:t>и государственную </a:t>
            </a:r>
            <a:r>
              <a:rPr lang="ru-RU" sz="2800" dirty="0"/>
              <a:t>регистрацию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прав</a:t>
            </a:r>
            <a:r>
              <a:rPr lang="ru-RU" sz="2800" dirty="0"/>
              <a:t> </a:t>
            </a:r>
            <a:r>
              <a:rPr lang="ru-RU" sz="2800" dirty="0" smtClean="0"/>
              <a:t>в электронном виде</a:t>
            </a:r>
            <a:endParaRPr lang="ru-RU" sz="2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3873851-6997-D2C0-3631-3FC68CBD4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89704" y="2321996"/>
            <a:ext cx="2233271" cy="2233271"/>
          </a:xfrm>
          <a:prstGeom prst="rect">
            <a:avLst/>
          </a:prstGeom>
          <a:effectLst/>
        </p:spPr>
      </p:pic>
      <p:sp>
        <p:nvSpPr>
          <p:cNvPr id="7" name="Скругленный прямоугольник 13">
            <a:extLst>
              <a:ext uri="{FF2B5EF4-FFF2-40B4-BE49-F238E27FC236}">
                <a16:creationId xmlns:a16="http://schemas.microsoft.com/office/drawing/2014/main" xmlns="" id="{1EDFCBC9-D1C8-4E9A-882A-EDD8A4AAA84F}"/>
              </a:ext>
            </a:extLst>
          </p:cNvPr>
          <p:cNvSpPr/>
          <p:nvPr/>
        </p:nvSpPr>
        <p:spPr>
          <a:xfrm>
            <a:off x="389525" y="4337932"/>
            <a:ext cx="2949791" cy="4744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65670">
              <a:lnSpc>
                <a:spcPct val="80000"/>
              </a:lnSpc>
            </a:pPr>
            <a:r>
              <a:rPr lang="ru-RU" sz="2000" b="1">
                <a:solidFill>
                  <a:srgbClr val="FFFFFF"/>
                </a:solidFill>
                <a:latin typeface="Arial"/>
              </a:rPr>
              <a:t>Мы там, где люди</a:t>
            </a:r>
            <a:endParaRPr lang="ru-RU" sz="20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87338" y="5205413"/>
            <a:ext cx="5717117" cy="1104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65" b="1" smtClean="0">
                <a:solidFill>
                  <a:schemeClr val="bg1"/>
                </a:solidFill>
              </a:rPr>
              <a:t>Мартынова Марина Валерьевна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465" smtClean="0">
                <a:solidFill>
                  <a:schemeClr val="bg1"/>
                </a:solidFill>
              </a:rPr>
              <a:t>Заместитель руководителя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465" smtClean="0">
                <a:solidFill>
                  <a:schemeClr val="bg1"/>
                </a:solidFill>
              </a:rPr>
              <a:t>Управления Росреестра по Республике Башкортостан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46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1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BC476-9252-C343-9FCE-489A77E2EA66}" type="slidenum">
              <a:rPr lang="ru-RU" smtClean="0">
                <a:solidFill>
                  <a:srgbClr val="FFFFFF"/>
                </a:solidFill>
              </a:rPr>
              <a:t>2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9686" y="0"/>
            <a:ext cx="11302314" cy="838199"/>
          </a:xfrm>
        </p:spPr>
        <p:txBody>
          <a:bodyPr>
            <a:noAutofit/>
          </a:bodyPr>
          <a:lstStyle/>
          <a:p>
            <a:r>
              <a:rPr lang="ru-RU" sz="1800" dirty="0"/>
              <a:t>Целевая модель «Подготовка документов и осуществление государственного кадастрового учета и (или) государственной регистрации прав собственности на объекты недвижимого имущества» </a:t>
            </a:r>
          </a:p>
        </p:txBody>
      </p:sp>
      <p:sp>
        <p:nvSpPr>
          <p:cNvPr id="4" name="Скругленный прямоугольник 37">
            <a:extLst>
              <a:ext uri="{FF2B5EF4-FFF2-40B4-BE49-F238E27FC236}">
                <a16:creationId xmlns="" xmlns:a16="http://schemas.microsoft.com/office/drawing/2014/main" id="{26776102-AE87-46F6-A618-05B20D2E50AA}"/>
              </a:ext>
            </a:extLst>
          </p:cNvPr>
          <p:cNvSpPr/>
          <p:nvPr/>
        </p:nvSpPr>
        <p:spPr>
          <a:xfrm>
            <a:off x="303403" y="1082480"/>
            <a:ext cx="7953493" cy="3487887"/>
          </a:xfrm>
          <a:prstGeom prst="roundRect">
            <a:avLst>
              <a:gd name="adj" fmla="val 802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00CC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Скругленный прямоугольник 37">
            <a:extLst>
              <a:ext uri="{FF2B5EF4-FFF2-40B4-BE49-F238E27FC236}">
                <a16:creationId xmlns="" xmlns:a16="http://schemas.microsoft.com/office/drawing/2014/main" id="{26776102-AE87-46F6-A618-05B20D2E50AA}"/>
              </a:ext>
            </a:extLst>
          </p:cNvPr>
          <p:cNvSpPr/>
          <p:nvPr/>
        </p:nvSpPr>
        <p:spPr>
          <a:xfrm>
            <a:off x="8479810" y="1082480"/>
            <a:ext cx="3381322" cy="3448993"/>
          </a:xfrm>
          <a:prstGeom prst="roundRect">
            <a:avLst>
              <a:gd name="adj" fmla="val 802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 smtClean="0">
              <a:solidFill>
                <a:srgbClr val="008CFF"/>
              </a:solidFill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 smtClean="0">
              <a:solidFill>
                <a:srgbClr val="008CFF"/>
              </a:solidFill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00" b="1" dirty="0">
                <a:solidFill>
                  <a:srgbClr val="008CFF"/>
                </a:solidFill>
                <a:latin typeface="Arial"/>
              </a:rPr>
              <a:t>ПРОЦЕНТ ДОСТИЖЕНИЯ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>
              <a:solidFill>
                <a:srgbClr val="008CFF"/>
              </a:solidFill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 smtClean="0">
                <a:solidFill>
                  <a:srgbClr val="008CFF"/>
                </a:solidFill>
              </a:rPr>
              <a:t>2023 год – </a:t>
            </a:r>
            <a:r>
              <a:rPr lang="ru-RU" sz="2500" b="1" dirty="0" smtClean="0">
                <a:solidFill>
                  <a:srgbClr val="00CC99"/>
                </a:solidFill>
              </a:rPr>
              <a:t>58,53%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500" b="1" dirty="0" smtClean="0">
              <a:solidFill>
                <a:srgbClr val="008CFF"/>
              </a:solidFill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 smtClean="0">
                <a:solidFill>
                  <a:srgbClr val="008CFF"/>
                </a:solidFill>
              </a:rPr>
              <a:t>2024 год (январь-февраль) – </a:t>
            </a:r>
            <a:r>
              <a:rPr lang="ru-RU" sz="2500" b="1" dirty="0">
                <a:solidFill>
                  <a:srgbClr val="FF0000"/>
                </a:solidFill>
              </a:rPr>
              <a:t>58,44%</a:t>
            </a:r>
            <a:r>
              <a:rPr lang="ru-RU" sz="2500" b="1" dirty="0">
                <a:solidFill>
                  <a:srgbClr val="00CC99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2585" y="1207486"/>
            <a:ext cx="78443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marR="0" lvl="0" indent="-380990" algn="l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CFF"/>
                </a:solidFill>
                <a:effectLst/>
                <a:uLnTx/>
                <a:uFillTx/>
                <a:latin typeface="Arial"/>
              </a:rPr>
              <a:t>ЕДИНАЯ ЦЕЛЕВАЯ МОДЕЛЬ ПО УЧЕТУ И РЕГИСТРАЦИИ  </a:t>
            </a:r>
            <a:r>
              <a:rPr lang="ru-RU" sz="1900" dirty="0" smtClean="0">
                <a:solidFill>
                  <a:srgbClr val="39505E"/>
                </a:solidFill>
                <a:latin typeface="Arial"/>
              </a:rPr>
              <a:t>утверждена</a:t>
            </a:r>
            <a:r>
              <a:rPr lang="ru-RU" sz="1900" b="1" dirty="0" smtClean="0">
                <a:solidFill>
                  <a:srgbClr val="008CFF"/>
                </a:solidFill>
                <a:latin typeface="Arial"/>
              </a:rPr>
              <a:t> 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распоряжением Правительства Российской Федерации от 31.01.2017 № 147-р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39505E"/>
              </a:solidFill>
              <a:effectLst/>
              <a:uLnTx/>
              <a:uFillTx/>
              <a:latin typeface="Arial"/>
            </a:endParaRPr>
          </a:p>
          <a:p>
            <a:pPr marL="380990" marR="0" lvl="0" indent="-380990" algn="l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pPr marL="380990" marR="0" lvl="0" indent="-380990" algn="l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900" b="1" dirty="0" smtClean="0">
                <a:solidFill>
                  <a:srgbClr val="008CFF"/>
                </a:solidFill>
                <a:latin typeface="Arial"/>
              </a:rPr>
              <a:t>СРОК РЕАЛИЗАЦИИ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– до 01.01.2025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39505E"/>
              </a:solidFill>
              <a:effectLst/>
              <a:uLnTx/>
              <a:uFillTx/>
              <a:latin typeface="Arial"/>
            </a:endParaRPr>
          </a:p>
          <a:p>
            <a:pPr marL="380990" marR="0" lvl="0" indent="-380990" algn="l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pPr marL="380990" marR="0" lvl="0" indent="-380990" algn="l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CFF"/>
                </a:solidFill>
                <a:effectLst/>
                <a:uLnTx/>
                <a:uFillTx/>
                <a:latin typeface="Arial"/>
              </a:rPr>
              <a:t>ПЛАН МЕРОПРИЯТИЙ ПО ВНЕДРЕНИЮ ЕДИНОЙ ЦЕЛЕВОЙ МОДЕЛИ В РЕСПУБЛИКЕ БАШКОРТОСТАН</a:t>
            </a:r>
            <a:r>
              <a:rPr kumimoji="0" 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CFF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–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утвержден Распоряжением Правительства </a:t>
            </a:r>
            <a:r>
              <a:rPr lang="ru-RU" sz="1900" noProof="0" dirty="0" smtClean="0">
                <a:solidFill>
                  <a:srgbClr val="39505E"/>
                </a:solidFill>
                <a:latin typeface="Arial"/>
              </a:rPr>
              <a:t>Р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еспублики</a:t>
            </a:r>
            <a:r>
              <a:rPr kumimoji="0" lang="ru-RU" sz="1900" b="0" i="0" u="none" strike="noStrike" kern="1200" cap="none" spc="0" normalizeH="0" noProof="0" dirty="0" smtClean="0">
                <a:ln>
                  <a:noFill/>
                </a:ln>
                <a:solidFill>
                  <a:srgbClr val="39505E"/>
                </a:solidFill>
                <a:effectLst/>
                <a:uLnTx/>
                <a:uFillTx/>
                <a:latin typeface="Arial"/>
              </a:rPr>
              <a:t> Башкортостан 18.01.2019 ( в ред. распоряжения от 06.04.2022 № 286)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39505E"/>
              </a:solidFill>
              <a:effectLst/>
              <a:uLnTx/>
              <a:uFillTx/>
              <a:latin typeface="Arial"/>
            </a:endParaRPr>
          </a:p>
          <a:p>
            <a:pPr marR="0" lvl="0" algn="l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3404" y="4744149"/>
            <a:ext cx="11565782" cy="1354727"/>
          </a:xfrm>
          <a:prstGeom prst="roundRect">
            <a:avLst>
              <a:gd name="adj" fmla="val 1231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1200" cap="none" spc="0" normalizeH="0" baseline="0" noProof="0">
              <a:ln>
                <a:noFill/>
              </a:ln>
              <a:solidFill>
                <a:srgbClr val="00CC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3404" y="4873888"/>
            <a:ext cx="11420150" cy="1076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ctr"/>
            <a:r>
              <a:rPr lang="ru-RU" sz="2000" b="1" dirty="0" smtClean="0">
                <a:solidFill>
                  <a:srgbClr val="595959"/>
                </a:solidFill>
              </a:rPr>
              <a:t>Показатель по доле </a:t>
            </a:r>
            <a:r>
              <a:rPr lang="ru-RU" sz="2000" b="1" dirty="0">
                <a:solidFill>
                  <a:srgbClr val="595959"/>
                </a:solidFill>
              </a:rPr>
              <a:t>заявлений о постановке на государственный кадастровый учет и (или) государственную регистрацию прав, поданных в форме электронного документа, в общем количестве таких заявлений, </a:t>
            </a:r>
            <a:r>
              <a:rPr lang="ru-RU" sz="2000" b="1" dirty="0" smtClean="0">
                <a:solidFill>
                  <a:srgbClr val="00CC99"/>
                </a:solidFill>
              </a:rPr>
              <a:t>на 01.01.2025</a:t>
            </a:r>
            <a:r>
              <a:rPr lang="ru-RU" sz="2000" b="1" dirty="0" smtClean="0">
                <a:solidFill>
                  <a:srgbClr val="595959"/>
                </a:solidFill>
              </a:rPr>
              <a:t> должен составить </a:t>
            </a:r>
            <a:r>
              <a:rPr lang="ru-RU" sz="2000" b="1" dirty="0" smtClean="0">
                <a:solidFill>
                  <a:srgbClr val="00CC99"/>
                </a:solidFill>
              </a:rPr>
              <a:t>не менее 60%</a:t>
            </a:r>
            <a:endParaRPr lang="ru-RU" sz="2000" b="1" dirty="0">
              <a:solidFill>
                <a:srgbClr val="00CC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88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CA335-37F7-42C7-872A-92C3D7072F8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008CFF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3492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008CFF">
                    <a:satMod val="175000"/>
                    <a:alpha val="40000"/>
                  </a:srgbClr>
                </a:glo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E34260-A91A-4546-9F20-E0F2F54D5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1. Кадастровый </a:t>
            </a:r>
            <a:r>
              <a:rPr lang="ru-RU" sz="2000" dirty="0" smtClean="0"/>
              <a:t>инженер самостоятельно направляет заявления в электронном виде от имени заказчика работ 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542294" y="24735"/>
            <a:ext cx="637674" cy="751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49820" y="3248788"/>
            <a:ext cx="4904858" cy="3006712"/>
            <a:chOff x="6067942" y="2351164"/>
            <a:chExt cx="4904858" cy="300671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xmlns="" id="{618EE80C-547C-48CE-8CAE-2BBAD6C21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28746" y="4809829"/>
              <a:ext cx="930686" cy="522186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xmlns="" id="{3776E9D9-4AF4-437F-A10E-DB63C2109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419183" y="4952343"/>
              <a:ext cx="930686" cy="401395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xmlns="" id="{05E89FD1-B4B7-482C-8802-6F6D4CFC9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114798" y="3158551"/>
              <a:ext cx="1536249" cy="1885041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xmlns="" id="{E9DA64BF-498C-4F3F-B0E0-C27DD9FAC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374882" y="3667641"/>
              <a:ext cx="1016079" cy="1280564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xmlns="" id="{0D7D5902-316B-4865-86C9-89C8763AE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146235" y="3883174"/>
              <a:ext cx="1653469" cy="785648"/>
            </a:xfrm>
            <a:prstGeom prst="rect">
              <a:avLst/>
            </a:prstGeom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xmlns="" id="{EDA0A01F-9CAE-4FD1-ABFD-F18810738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601521" y="3952043"/>
              <a:ext cx="1443666" cy="666157"/>
            </a:xfrm>
            <a:prstGeom prst="rect">
              <a:avLst/>
            </a:prstGeom>
          </p:spPr>
        </p:pic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xmlns="" id="{A27E2999-BF99-4514-8441-82483C9F32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6627960" y="2351164"/>
              <a:ext cx="577321" cy="933205"/>
            </a:xfrm>
            <a:prstGeom prst="rect">
              <a:avLst/>
            </a:prstGeom>
          </p:spPr>
        </p:pic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xmlns="" id="{643EFDDD-60BE-49F3-B5E3-DEB2D5EB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6067942" y="5289345"/>
              <a:ext cx="4904858" cy="68531"/>
            </a:xfrm>
            <a:prstGeom prst="rect">
              <a:avLst/>
            </a:prstGeom>
          </p:spPr>
        </p:pic>
      </p:grpSp>
      <p:grpSp>
        <p:nvGrpSpPr>
          <p:cNvPr id="46" name="Group 53">
            <a:extLst>
              <a:ext uri="{FF2B5EF4-FFF2-40B4-BE49-F238E27FC236}">
                <a16:creationId xmlns:a16="http://schemas.microsoft.com/office/drawing/2014/main" xmlns="" id="{7703ACBA-D579-4F11-BA51-6FB3D9B522CA}"/>
              </a:ext>
            </a:extLst>
          </p:cNvPr>
          <p:cNvGrpSpPr/>
          <p:nvPr/>
        </p:nvGrpSpPr>
        <p:grpSpPr>
          <a:xfrm>
            <a:off x="305903" y="3802126"/>
            <a:ext cx="5379477" cy="2453374"/>
            <a:chOff x="6177225" y="2744248"/>
            <a:chExt cx="4904858" cy="2236919"/>
          </a:xfrm>
        </p:grpSpPr>
        <p:pic>
          <p:nvPicPr>
            <p:cNvPr id="48" name="Рисунок 73">
              <a:extLst>
                <a:ext uri="{FF2B5EF4-FFF2-40B4-BE49-F238E27FC236}">
                  <a16:creationId xmlns:a16="http://schemas.microsoft.com/office/drawing/2014/main" xmlns="" id="{80C6C1C5-CEDB-4A2F-BC0C-B9449AEA0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9212665" y="3623035"/>
              <a:ext cx="1484875" cy="1320472"/>
            </a:xfrm>
            <a:prstGeom prst="rect">
              <a:avLst/>
            </a:prstGeom>
          </p:spPr>
        </p:pic>
        <p:pic>
          <p:nvPicPr>
            <p:cNvPr id="59" name="Рисунок 32">
              <a:extLst>
                <a:ext uri="{FF2B5EF4-FFF2-40B4-BE49-F238E27FC236}">
                  <a16:creationId xmlns:a16="http://schemas.microsoft.com/office/drawing/2014/main" xmlns="" id="{7AF7CCFF-823D-45B0-835F-DE2C98380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6177225" y="4912636"/>
              <a:ext cx="4904858" cy="68531"/>
            </a:xfrm>
            <a:prstGeom prst="rect">
              <a:avLst/>
            </a:prstGeom>
          </p:spPr>
        </p:pic>
        <p:pic>
          <p:nvPicPr>
            <p:cNvPr id="63" name="Рисунок 17">
              <a:extLst>
                <a:ext uri="{FF2B5EF4-FFF2-40B4-BE49-F238E27FC236}">
                  <a16:creationId xmlns:a16="http://schemas.microsoft.com/office/drawing/2014/main" xmlns="" id="{BD80B7F0-CC7B-4F97-A3F9-C456FE93B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1"/>
                </a:ext>
              </a:extLst>
            </a:blip>
            <a:stretch>
              <a:fillRect/>
            </a:stretch>
          </p:blipFill>
          <p:spPr>
            <a:xfrm>
              <a:off x="9496366" y="2744248"/>
              <a:ext cx="741014" cy="1008062"/>
            </a:xfrm>
            <a:prstGeom prst="rect">
              <a:avLst/>
            </a:prstGeom>
          </p:spPr>
        </p:pic>
        <p:pic>
          <p:nvPicPr>
            <p:cNvPr id="71" name="Рисунок 60">
              <a:extLst>
                <a:ext uri="{FF2B5EF4-FFF2-40B4-BE49-F238E27FC236}">
                  <a16:creationId xmlns:a16="http://schemas.microsoft.com/office/drawing/2014/main" xmlns="" id="{68B819C8-A6A8-4E2E-95E5-E4CFC1425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7"/>
                </a:ext>
              </a:extLst>
            </a:blip>
            <a:stretch>
              <a:fillRect/>
            </a:stretch>
          </p:blipFill>
          <p:spPr>
            <a:xfrm>
              <a:off x="9218239" y="3616849"/>
              <a:ext cx="1610419" cy="1320473"/>
            </a:xfrm>
            <a:prstGeom prst="rect">
              <a:avLst/>
            </a:prstGeom>
          </p:spPr>
        </p:pic>
        <p:pic>
          <p:nvPicPr>
            <p:cNvPr id="72" name="Рисунок 62">
              <a:extLst>
                <a:ext uri="{FF2B5EF4-FFF2-40B4-BE49-F238E27FC236}">
                  <a16:creationId xmlns:a16="http://schemas.microsoft.com/office/drawing/2014/main" xmlns="" id="{1D28889B-108C-4645-B09A-5B02FD054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9"/>
                </a:ext>
              </a:extLst>
            </a:blip>
            <a:stretch>
              <a:fillRect/>
            </a:stretch>
          </p:blipFill>
          <p:spPr>
            <a:xfrm>
              <a:off x="10470230" y="4584253"/>
              <a:ext cx="252000" cy="24951"/>
            </a:xfrm>
            <a:prstGeom prst="rect">
              <a:avLst/>
            </a:prstGeom>
          </p:spPr>
        </p:pic>
        <p:pic>
          <p:nvPicPr>
            <p:cNvPr id="73" name="Рисунок 64">
              <a:extLst>
                <a:ext uri="{FF2B5EF4-FFF2-40B4-BE49-F238E27FC236}">
                  <a16:creationId xmlns:a16="http://schemas.microsoft.com/office/drawing/2014/main" xmlns="" id="{FF33B1BF-EFC2-4AA3-851D-9C4F37504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1"/>
                </a:ext>
              </a:extLst>
            </a:blip>
            <a:stretch>
              <a:fillRect/>
            </a:stretch>
          </p:blipFill>
          <p:spPr>
            <a:xfrm>
              <a:off x="9577847" y="4660592"/>
              <a:ext cx="482876" cy="202216"/>
            </a:xfrm>
            <a:prstGeom prst="rect">
              <a:avLst/>
            </a:prstGeom>
          </p:spPr>
        </p:pic>
        <p:pic>
          <p:nvPicPr>
            <p:cNvPr id="74" name="Рисунок 34">
              <a:extLst>
                <a:ext uri="{FF2B5EF4-FFF2-40B4-BE49-F238E27FC236}">
                  <a16:creationId xmlns:a16="http://schemas.microsoft.com/office/drawing/2014/main" xmlns="" id="{E7F92506-06F9-4740-B77D-3E4FCF22F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9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3"/>
                </a:ext>
              </a:extLst>
            </a:blip>
            <a:stretch>
              <a:fillRect/>
            </a:stretch>
          </p:blipFill>
          <p:spPr>
            <a:xfrm>
              <a:off x="8589612" y="4197427"/>
              <a:ext cx="1591291" cy="735629"/>
            </a:xfrm>
            <a:prstGeom prst="rect">
              <a:avLst/>
            </a:prstGeom>
          </p:spPr>
        </p:pic>
        <p:pic>
          <p:nvPicPr>
            <p:cNvPr id="75" name="Рисунок 65">
              <a:extLst>
                <a:ext uri="{FF2B5EF4-FFF2-40B4-BE49-F238E27FC236}">
                  <a16:creationId xmlns:a16="http://schemas.microsoft.com/office/drawing/2014/main" xmlns="" id="{F7417FF6-0FEC-49E2-88F1-B20CE9605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5"/>
                </a:ext>
              </a:extLst>
            </a:blip>
            <a:stretch>
              <a:fillRect/>
            </a:stretch>
          </p:blipFill>
          <p:spPr>
            <a:xfrm flipV="1">
              <a:off x="9977729" y="4245895"/>
              <a:ext cx="63234" cy="63234"/>
            </a:xfrm>
            <a:prstGeom prst="rect">
              <a:avLst/>
            </a:prstGeom>
          </p:spPr>
        </p:pic>
        <p:pic>
          <p:nvPicPr>
            <p:cNvPr id="76" name="Рисунок 66">
              <a:extLst>
                <a:ext uri="{FF2B5EF4-FFF2-40B4-BE49-F238E27FC236}">
                  <a16:creationId xmlns:a16="http://schemas.microsoft.com/office/drawing/2014/main" xmlns="" id="{434C9C99-D422-4CC8-9B18-E6075C427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5"/>
                </a:ext>
              </a:extLst>
            </a:blip>
            <a:stretch>
              <a:fillRect/>
            </a:stretch>
          </p:blipFill>
          <p:spPr>
            <a:xfrm flipV="1">
              <a:off x="9977729" y="4445204"/>
              <a:ext cx="63234" cy="63234"/>
            </a:xfrm>
            <a:prstGeom prst="rect">
              <a:avLst/>
            </a:prstGeom>
          </p:spPr>
        </p:pic>
        <p:pic>
          <p:nvPicPr>
            <p:cNvPr id="77" name="Рисунок 67">
              <a:extLst>
                <a:ext uri="{FF2B5EF4-FFF2-40B4-BE49-F238E27FC236}">
                  <a16:creationId xmlns:a16="http://schemas.microsoft.com/office/drawing/2014/main" xmlns="" id="{03A1BB96-411C-4268-B46F-8CA46E62C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9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5"/>
                </a:ext>
              </a:extLst>
            </a:blip>
            <a:stretch>
              <a:fillRect/>
            </a:stretch>
          </p:blipFill>
          <p:spPr>
            <a:xfrm flipV="1">
              <a:off x="9966804" y="4649527"/>
              <a:ext cx="63234" cy="63234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6538579" y="3269535"/>
            <a:ext cx="5322535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500" dirty="0" smtClean="0"/>
              <a:t>Личный кабинет кадастрового инженера официального сайта Росреестра (</a:t>
            </a:r>
            <a:r>
              <a:rPr lang="en-US" sz="2500" dirty="0"/>
              <a:t>https://rosreestr.gov.ru</a:t>
            </a:r>
            <a:r>
              <a:rPr lang="en-US" sz="2500" dirty="0" smtClean="0"/>
              <a:t>/</a:t>
            </a:r>
            <a:r>
              <a:rPr lang="ru-RU" sz="2500" dirty="0" smtClean="0"/>
              <a:t>)</a:t>
            </a:r>
            <a:endParaRPr lang="ru-RU" sz="2500" dirty="0" smtClean="0"/>
          </a:p>
          <a:p>
            <a:pPr marL="285750" indent="-285750">
              <a:buFontTx/>
              <a:buChar char="-"/>
            </a:pPr>
            <a:endParaRPr lang="ru-RU" sz="25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500" dirty="0" smtClean="0"/>
              <a:t>Сервисы прямого доступа (</a:t>
            </a:r>
            <a:r>
              <a:rPr lang="ru-RU" sz="2500" dirty="0" err="1" smtClean="0"/>
              <a:t>Технокад</a:t>
            </a:r>
            <a:r>
              <a:rPr lang="ru-RU" sz="2500" dirty="0" smtClean="0"/>
              <a:t>, </a:t>
            </a:r>
            <a:r>
              <a:rPr lang="ru-RU" sz="2500" dirty="0" err="1" smtClean="0"/>
              <a:t>Каднет</a:t>
            </a:r>
            <a:r>
              <a:rPr lang="ru-RU" sz="2500" dirty="0" smtClean="0"/>
              <a:t> и т.д.)</a:t>
            </a:r>
            <a:endParaRPr lang="ru-RU" sz="2500" dirty="0"/>
          </a:p>
        </p:txBody>
      </p:sp>
      <p:sp>
        <p:nvSpPr>
          <p:cNvPr id="5" name="TextBox 4"/>
          <p:cNvSpPr txBox="1"/>
          <p:nvPr/>
        </p:nvSpPr>
        <p:spPr>
          <a:xfrm>
            <a:off x="432830" y="1294457"/>
            <a:ext cx="1132050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dirty="0" smtClean="0"/>
              <a:t>В силу ч. 2.1 ст. 36 Федерального закона </a:t>
            </a:r>
            <a:r>
              <a:rPr lang="ru-RU" sz="2100" dirty="0"/>
              <a:t>от </a:t>
            </a:r>
            <a:r>
              <a:rPr lang="ru-RU" sz="2100" dirty="0" smtClean="0"/>
              <a:t>24.07.2007 </a:t>
            </a:r>
            <a:r>
              <a:rPr lang="ru-RU" sz="2100" dirty="0"/>
              <a:t>№</a:t>
            </a:r>
            <a:r>
              <a:rPr lang="ru-RU" sz="2100" dirty="0" smtClean="0"/>
              <a:t> 221-ФЗ «О </a:t>
            </a:r>
            <a:r>
              <a:rPr lang="ru-RU" sz="2100" dirty="0"/>
              <a:t>кадастровой </a:t>
            </a:r>
            <a:r>
              <a:rPr lang="ru-RU" sz="2100" dirty="0" smtClean="0"/>
              <a:t>деятельности» договор </a:t>
            </a:r>
            <a:r>
              <a:rPr lang="ru-RU" sz="2100" dirty="0"/>
              <a:t>подряда на выполнение кадастровых работ может содержать условие об обязанности кадастрового инженера представлять без доверенности документы, подготовленные в результате выполнения кадастровых работ, в орган регистрации </a:t>
            </a:r>
            <a:r>
              <a:rPr lang="ru-RU" sz="2100" dirty="0" smtClean="0"/>
              <a:t>прав</a:t>
            </a:r>
            <a:endParaRPr lang="ru-RU" sz="2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9485" y="1208285"/>
            <a:ext cx="11588206" cy="191947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трелка вправо 77"/>
          <p:cNvSpPr/>
          <p:nvPr/>
        </p:nvSpPr>
        <p:spPr>
          <a:xfrm>
            <a:off x="5407432" y="4181993"/>
            <a:ext cx="831368" cy="361950"/>
          </a:xfrm>
          <a:prstGeom prst="rightArrow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4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CA335-37F7-42C7-872A-92C3D7072F8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008CFF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3492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008CFF">
                    <a:satMod val="175000"/>
                    <a:alpha val="40000"/>
                  </a:srgbClr>
                </a:glo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E34260-A91A-4546-9F20-E0F2F54D5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2. Заказчик работ самостоятельно направляет </a:t>
            </a:r>
            <a:r>
              <a:rPr lang="ru-RU" sz="2000" dirty="0"/>
              <a:t>заявления через </a:t>
            </a:r>
            <a:r>
              <a:rPr lang="ru-RU" sz="2000" dirty="0" smtClean="0"/>
              <a:t>Личный кабинет официального сайта </a:t>
            </a:r>
            <a:r>
              <a:rPr lang="ru-RU" sz="2000" dirty="0"/>
              <a:t>Росреестра </a:t>
            </a:r>
            <a:r>
              <a:rPr lang="ru-RU" sz="2000" dirty="0" smtClean="0"/>
              <a:t>(с помощью </a:t>
            </a:r>
            <a:r>
              <a:rPr lang="ru-RU" sz="2000" dirty="0"/>
              <a:t>кадастрового инженера 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542294" y="24735"/>
            <a:ext cx="637674" cy="751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4" y="1235425"/>
            <a:ext cx="6168861" cy="75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853" y="853096"/>
            <a:ext cx="2573567" cy="210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трелка вправо 11"/>
          <p:cNvSpPr/>
          <p:nvPr/>
        </p:nvSpPr>
        <p:spPr>
          <a:xfrm>
            <a:off x="4921880" y="1281583"/>
            <a:ext cx="689555" cy="259040"/>
          </a:xfrm>
          <a:prstGeom prst="rightArrow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2743" y="2077568"/>
            <a:ext cx="5559524" cy="738664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013619" y="5362685"/>
            <a:ext cx="184731" cy="236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5" name="Graphic 223">
            <a:extLst>
              <a:ext uri="{FF2B5EF4-FFF2-40B4-BE49-F238E27FC236}">
                <a16:creationId xmlns:a16="http://schemas.microsoft.com/office/drawing/2014/main" xmlns="" id="{A811433C-C69D-4B34-AE07-9630BBC70B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16780" y="2225288"/>
            <a:ext cx="427596" cy="46162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76463" y="2073606"/>
            <a:ext cx="5008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Отдельные виды заявлений, </a:t>
            </a:r>
            <a:r>
              <a:rPr lang="ru-RU" sz="1400" b="1" dirty="0" smtClean="0">
                <a:solidFill>
                  <a:srgbClr val="002060"/>
                </a:solidFill>
              </a:rPr>
              <a:t>указанные </a:t>
            </a:r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в  ч. </a:t>
            </a:r>
            <a:r>
              <a:rPr lang="ru-RU" sz="1400" b="1" dirty="0" smtClean="0">
                <a:solidFill>
                  <a:srgbClr val="002060"/>
                </a:solidFill>
              </a:rPr>
              <a:t>1.2 </a:t>
            </a:r>
            <a:r>
              <a:rPr lang="ru-RU" sz="1400" b="1" dirty="0" smtClean="0">
                <a:solidFill>
                  <a:srgbClr val="002060"/>
                </a:solidFill>
              </a:rPr>
              <a:t>ст</a:t>
            </a:r>
            <a:r>
              <a:rPr lang="ru-RU" sz="1400" b="1" dirty="0" smtClean="0">
                <a:solidFill>
                  <a:srgbClr val="002060"/>
                </a:solidFill>
              </a:rPr>
              <a:t>. 18 </a:t>
            </a:r>
            <a:r>
              <a:rPr lang="ru-RU" sz="1400" b="1" dirty="0" smtClean="0">
                <a:solidFill>
                  <a:srgbClr val="002060"/>
                </a:solidFill>
              </a:rPr>
              <a:t>Закона № </a:t>
            </a:r>
            <a:r>
              <a:rPr lang="ru-RU" sz="1400" b="1" dirty="0" smtClean="0">
                <a:solidFill>
                  <a:srgbClr val="002060"/>
                </a:solidFill>
              </a:rPr>
              <a:t>218-ФЗ,  </a:t>
            </a:r>
            <a:r>
              <a:rPr lang="ru-RU" sz="1400" b="1" dirty="0">
                <a:solidFill>
                  <a:srgbClr val="002060"/>
                </a:solidFill>
              </a:rPr>
              <a:t>направляются </a:t>
            </a:r>
            <a:r>
              <a:rPr lang="ru-RU" sz="1400" b="1" dirty="0" smtClean="0">
                <a:solidFill>
                  <a:srgbClr val="002060"/>
                </a:solidFill>
              </a:rPr>
              <a:t>правообладателем без </a:t>
            </a:r>
            <a:r>
              <a:rPr lang="ru-RU" sz="1400" b="1" dirty="0">
                <a:solidFill>
                  <a:srgbClr val="002060"/>
                </a:solidFill>
              </a:rPr>
              <a:t>подписания </a:t>
            </a:r>
            <a:r>
              <a:rPr lang="ru-RU" sz="1400" b="1" dirty="0" smtClean="0">
                <a:solidFill>
                  <a:srgbClr val="002060"/>
                </a:solidFill>
              </a:rPr>
              <a:t>УКЭП: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9" name="Блок-схема: узел суммирования 18"/>
          <p:cNvSpPr/>
          <p:nvPr/>
        </p:nvSpPr>
        <p:spPr>
          <a:xfrm>
            <a:off x="584156" y="2118603"/>
            <a:ext cx="755738" cy="674995"/>
          </a:xfrm>
          <a:prstGeom prst="flowChartSummingJunction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9399" y="2869016"/>
            <a:ext cx="7660781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>
                <a:solidFill>
                  <a:srgbClr val="002060"/>
                </a:solidFill>
              </a:rPr>
              <a:t>об исправлении технической ошибки</a:t>
            </a:r>
            <a:r>
              <a:rPr lang="ru-RU" sz="1300" b="1" dirty="0" smtClean="0">
                <a:solidFill>
                  <a:srgbClr val="002060"/>
                </a:solidFill>
              </a:rPr>
              <a:t>;</a:t>
            </a:r>
            <a:endParaRPr lang="ru-RU" sz="1300" b="1" dirty="0" smtClean="0">
              <a:solidFill>
                <a:srgbClr val="002060"/>
              </a:solidFill>
            </a:endParaRP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rgbClr val="002060"/>
                </a:solidFill>
              </a:rPr>
              <a:t>о </a:t>
            </a:r>
            <a:r>
              <a:rPr lang="ru-RU" sz="1300" b="1" dirty="0">
                <a:solidFill>
                  <a:srgbClr val="002060"/>
                </a:solidFill>
              </a:rPr>
              <a:t>ГКУ в</a:t>
            </a:r>
            <a:r>
              <a:rPr lang="ru-RU" sz="1300" b="1" dirty="0" smtClean="0">
                <a:solidFill>
                  <a:srgbClr val="002060"/>
                </a:solidFill>
              </a:rPr>
              <a:t> связи с изменением основных сведений об объекте недвижимости;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rgbClr val="002060"/>
                </a:solidFill>
              </a:rPr>
              <a:t>о </a:t>
            </a:r>
            <a:r>
              <a:rPr lang="ru-RU" sz="1300" b="1" dirty="0" smtClean="0">
                <a:solidFill>
                  <a:srgbClr val="002060"/>
                </a:solidFill>
              </a:rPr>
              <a:t>ГКУ и ГРП возникновения права (в случае выбора вида объекта «Здание» </a:t>
            </a:r>
            <a:r>
              <a:rPr lang="ru-RU" sz="1300" b="1" dirty="0" smtClean="0">
                <a:solidFill>
                  <a:srgbClr val="002060"/>
                </a:solidFill>
              </a:rPr>
              <a:t>с назначением «Жилое»: садовый или жилой дом);</a:t>
            </a:r>
            <a:endParaRPr lang="ru-RU" sz="1300" b="1" dirty="0" smtClean="0">
              <a:solidFill>
                <a:srgbClr val="002060"/>
              </a:solidFill>
            </a:endParaRP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rgbClr val="002060"/>
                </a:solidFill>
              </a:rPr>
              <a:t>о </a:t>
            </a:r>
            <a:r>
              <a:rPr lang="ru-RU" sz="1300" b="1" dirty="0" smtClean="0">
                <a:solidFill>
                  <a:srgbClr val="002060"/>
                </a:solidFill>
              </a:rPr>
              <a:t>ГКУ и ГРП в отношении ЗУ, образуемого путем перераспределения земель или ЗУ, находящегося в государственной или муниципальной собственности, и ЗУ, находящегося в частной </a:t>
            </a:r>
            <a:r>
              <a:rPr lang="ru-RU" sz="1300" b="1" dirty="0" smtClean="0">
                <a:solidFill>
                  <a:srgbClr val="002060"/>
                </a:solidFill>
              </a:rPr>
              <a:t>собственности;</a:t>
            </a:r>
            <a:endParaRPr lang="ru-RU" sz="1300" b="1" dirty="0" smtClean="0">
              <a:solidFill>
                <a:srgbClr val="002060"/>
              </a:solidFill>
            </a:endParaRP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rgbClr val="002060"/>
                </a:solidFill>
              </a:rPr>
              <a:t>о </a:t>
            </a:r>
            <a:r>
              <a:rPr lang="ru-RU" sz="1300" b="1" dirty="0" smtClean="0">
                <a:solidFill>
                  <a:srgbClr val="002060"/>
                </a:solidFill>
              </a:rPr>
              <a:t>ГКУ и ГРП в случае образования двух и более ЗУ в результате раздела ЗУ, а также образования ЗУ в результате объединения с другими </a:t>
            </a:r>
            <a:r>
              <a:rPr lang="ru-RU" sz="1300" b="1" dirty="0" smtClean="0">
                <a:solidFill>
                  <a:srgbClr val="002060"/>
                </a:solidFill>
              </a:rPr>
              <a:t>ЗУ;</a:t>
            </a:r>
            <a:endParaRPr lang="ru-RU" sz="1300" b="1" dirty="0" smtClean="0">
              <a:solidFill>
                <a:srgbClr val="002060"/>
              </a:solidFill>
            </a:endParaRP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rgbClr val="002060"/>
                </a:solidFill>
              </a:rPr>
              <a:t>о </a:t>
            </a:r>
            <a:r>
              <a:rPr lang="ru-RU" sz="1300" b="1" dirty="0" smtClean="0">
                <a:solidFill>
                  <a:srgbClr val="002060"/>
                </a:solidFill>
              </a:rPr>
              <a:t>внесении в ЕГРН сведений о ранее учтенном объекте недвижимости</a:t>
            </a:r>
            <a:r>
              <a:rPr lang="ru-RU" sz="1300" b="1" dirty="0" smtClean="0">
                <a:solidFill>
                  <a:srgbClr val="002060"/>
                </a:solidFill>
              </a:rPr>
              <a:t>;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>
                <a:solidFill>
                  <a:srgbClr val="002060"/>
                </a:solidFill>
              </a:rPr>
              <a:t>о внесения в ЕГРН записей о невозможности государственной регистрации права без личного участия правообладателя;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300" b="1" dirty="0">
                <a:solidFill>
                  <a:srgbClr val="002060"/>
                </a:solidFill>
              </a:rPr>
              <a:t>внесения в ЕГРН отдельных записей о правообладателе, а также отдельных дополнительных сведений об объекте.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ru-RU" sz="1300" b="1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461" y="5226286"/>
            <a:ext cx="3958545" cy="89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9"/>
          <a:stretch>
            <a:fillRect/>
          </a:stretch>
        </p:blipFill>
        <p:spPr>
          <a:xfrm>
            <a:off x="8063461" y="2190484"/>
            <a:ext cx="3561187" cy="19731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0"/>
          <a:stretch>
            <a:fillRect/>
          </a:stretch>
        </p:blipFill>
        <p:spPr>
          <a:xfrm>
            <a:off x="8063461" y="4312029"/>
            <a:ext cx="3684320" cy="9142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 flipH="1">
            <a:off x="9846905" y="917333"/>
            <a:ext cx="1157423" cy="115627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62743" y="853096"/>
            <a:ext cx="27007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/>
              <a:t>https://</a:t>
            </a:r>
            <a:r>
              <a:rPr lang="ru-RU" u="sng" dirty="0" smtClean="0"/>
              <a:t>rosreestr.gov.ru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2402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CA335-37F7-42C7-872A-92C3D7072F8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008CFF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3492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008CFF">
                    <a:satMod val="175000"/>
                    <a:alpha val="40000"/>
                  </a:srgbClr>
                </a:glo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E34260-A91A-4546-9F20-E0F2F54D5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3. Заказчик </a:t>
            </a:r>
            <a:r>
              <a:rPr lang="ru-RU" sz="2000" dirty="0" smtClean="0"/>
              <a:t>работ самостоятельно </a:t>
            </a:r>
            <a:r>
              <a:rPr lang="ru-RU" sz="2000" dirty="0" smtClean="0"/>
              <a:t>направляет </a:t>
            </a:r>
            <a:r>
              <a:rPr lang="ru-RU" sz="2000" dirty="0" smtClean="0"/>
              <a:t>заявления через портал Госуслуг </a:t>
            </a:r>
            <a:r>
              <a:rPr lang="ru-RU" sz="2000" dirty="0" smtClean="0"/>
              <a:t>(с </a:t>
            </a:r>
            <a:r>
              <a:rPr lang="ru-RU" sz="2000" dirty="0"/>
              <a:t>помощью кадастрового инженера )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542294" y="24735"/>
            <a:ext cx="637674" cy="751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17" y="3175277"/>
            <a:ext cx="1213554" cy="381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Graphic 22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200295" y="1636498"/>
            <a:ext cx="658072" cy="7104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880" y="1353150"/>
            <a:ext cx="263725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595959"/>
                </a:solidFill>
              </a:rPr>
              <a:t>Заявление </a:t>
            </a:r>
            <a:r>
              <a:rPr lang="ru-RU" sz="1300" b="1" dirty="0">
                <a:solidFill>
                  <a:srgbClr val="595959"/>
                </a:solidFill>
              </a:rPr>
              <a:t>подписывается усиленной квалифицированной </a:t>
            </a:r>
            <a:r>
              <a:rPr lang="ru-RU" sz="1300" b="1" dirty="0">
                <a:solidFill>
                  <a:srgbClr val="595959"/>
                </a:solidFill>
              </a:rPr>
              <a:t>электронной подписью </a:t>
            </a:r>
            <a:r>
              <a:rPr lang="ru-RU" sz="1300" b="1" dirty="0" smtClean="0">
                <a:solidFill>
                  <a:srgbClr val="595959"/>
                </a:solidFill>
              </a:rPr>
              <a:t>БЕСПЛАТНО </a:t>
            </a:r>
            <a:r>
              <a:rPr lang="ru-RU" sz="1300" b="1" dirty="0">
                <a:solidFill>
                  <a:srgbClr val="595959"/>
                </a:solidFill>
              </a:rPr>
              <a:t>сгенерированной </a:t>
            </a:r>
            <a:endParaRPr lang="ru-RU" sz="1300" b="1" dirty="0" smtClean="0">
              <a:solidFill>
                <a:srgbClr val="595959"/>
              </a:solidFill>
            </a:endParaRPr>
          </a:p>
          <a:p>
            <a:r>
              <a:rPr lang="ru-RU" sz="1300" b="1" dirty="0" smtClean="0">
                <a:solidFill>
                  <a:srgbClr val="595959"/>
                </a:solidFill>
              </a:rPr>
              <a:t>в </a:t>
            </a:r>
            <a:r>
              <a:rPr lang="ru-RU" sz="1300" b="1" dirty="0" smtClean="0">
                <a:solidFill>
                  <a:srgbClr val="595959"/>
                </a:solidFill>
              </a:rPr>
              <a:t>приложении Госключ                            </a:t>
            </a:r>
            <a:endParaRPr lang="ru-RU" sz="1300" b="1" dirty="0">
              <a:solidFill>
                <a:srgbClr val="59595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3880" y="1353150"/>
            <a:ext cx="2735599" cy="1587273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2768" y="838202"/>
            <a:ext cx="273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https://</a:t>
            </a:r>
            <a:r>
              <a:rPr lang="ru-RU" u="sng" dirty="0" smtClean="0"/>
              <a:t>www.gosuslugi.ru</a:t>
            </a:r>
            <a:endParaRPr lang="ru-RU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9597" y="854293"/>
            <a:ext cx="8356218" cy="983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91405" y="1923368"/>
            <a:ext cx="2870598" cy="17552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9964" y="1923368"/>
            <a:ext cx="2900485" cy="2383074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7785" y="3789046"/>
            <a:ext cx="4450428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подтверждённая 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учётная запись на Госуслугах;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телефонный 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номер, который указан в учётной записи, — на него придёт код активации приложения «Госключ»;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способы 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идентификации личности:</a:t>
            </a:r>
          </a:p>
          <a:p>
            <a:pPr algn="just"/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        - загранпаспорт 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нового </a:t>
            </a:r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образца и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 </a:t>
            </a:r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телефон с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 NFC;</a:t>
            </a:r>
          </a:p>
          <a:p>
            <a:pPr algn="just"/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        - очная 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идентификация (в </a:t>
            </a:r>
            <a:r>
              <a:rPr lang="ru-RU" sz="1300" dirty="0" err="1" smtClean="0">
                <a:solidFill>
                  <a:schemeClr val="accent4">
                    <a:lumMod val="50000"/>
                  </a:schemeClr>
                </a:solidFill>
              </a:rPr>
              <a:t>т.ч</a:t>
            </a:r>
            <a:r>
              <a:rPr lang="ru-RU" sz="1300" dirty="0" smtClean="0">
                <a:solidFill>
                  <a:schemeClr val="accent4">
                    <a:lumMod val="50000"/>
                  </a:schemeClr>
                </a:solidFill>
              </a:rPr>
              <a:t>. через МФЦ</a:t>
            </a:r>
            <a:r>
              <a:rPr lang="ru-RU" sz="1300" dirty="0">
                <a:solidFill>
                  <a:schemeClr val="accent4">
                    <a:lumMod val="50000"/>
                  </a:schemeClr>
                </a:solidFill>
              </a:rPr>
              <a:t>).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23880" y="5466428"/>
            <a:ext cx="6126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Ознакомиться с возможностями приложения «Госключ» можно по ссылке: </a:t>
            </a:r>
            <a:r>
              <a:rPr lang="ru-RU" sz="1600" b="1" u="sng" dirty="0">
                <a:hlinkClick r:id="rId12"/>
              </a:rPr>
              <a:t>https://</a:t>
            </a:r>
            <a:r>
              <a:rPr lang="ru-RU" sz="1600" b="1" u="sng" dirty="0" smtClean="0">
                <a:hlinkClick r:id="rId12"/>
              </a:rPr>
              <a:t>www.gosuslugi.ru/goskey</a:t>
            </a:r>
            <a:endParaRPr lang="ru-RU" sz="16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34773" y="1837764"/>
            <a:ext cx="2297135" cy="25685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04604" y="4589624"/>
            <a:ext cx="2871444" cy="1681477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7004604" y="4567402"/>
            <a:ext cx="2871444" cy="1681477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Graphic 57">
            <a:extLst>
              <a:ext uri="{FF2B5EF4-FFF2-40B4-BE49-F238E27FC236}">
                <a16:creationId xmlns="" xmlns:a16="http://schemas.microsoft.com/office/drawing/2014/main" id="{DBA4A7A0-0888-4E91-A741-35B4A5738B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10179220" y="4871093"/>
            <a:ext cx="1243713" cy="995299"/>
          </a:xfrm>
          <a:prstGeom prst="rect">
            <a:avLst/>
          </a:prstGeom>
        </p:spPr>
      </p:pic>
      <p:pic>
        <p:nvPicPr>
          <p:cNvPr id="28" name="Picture 4" descr="C:\Users\Udina.okad\Desktop\Госуслуги.jpg"/>
          <p:cNvPicPr>
            <a:picLocks noChangeAspect="1" noChangeArrowheads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120" y="4333908"/>
            <a:ext cx="1255005" cy="125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63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18" y="3960693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9194" y="5627156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solidFill>
                  <a:srgbClr val="FF7900"/>
                </a:solidFill>
                <a:hlinkClick r:id="rId4"/>
              </a:rPr>
              <a:t>http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://</a:t>
            </a:r>
            <a:r>
              <a:rPr lang="en-US" sz="2400" u="sng" dirty="0" err="1">
                <a:solidFill>
                  <a:srgbClr val="FF7900"/>
                </a:solidFill>
                <a:hlinkClick r:id="rId4"/>
              </a:rPr>
              <a:t>rosreestr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02.</a:t>
            </a:r>
            <a:r>
              <a:rPr lang="en-US" sz="2400" u="sng" dirty="0" err="1">
                <a:solidFill>
                  <a:srgbClr val="FF7900"/>
                </a:solidFill>
                <a:hlinkClick r:id="rId4"/>
              </a:rPr>
              <a:t>ru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/</a:t>
            </a:r>
            <a:r>
              <a:rPr lang="en-US" sz="2400" u="sng" dirty="0" err="1">
                <a:solidFill>
                  <a:srgbClr val="FF7900"/>
                </a:solidFill>
                <a:hlinkClick r:id="rId4"/>
              </a:rPr>
              <a:t>mibew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/</a:t>
            </a:r>
            <a:r>
              <a:rPr lang="en-US" sz="2400" u="sng" dirty="0">
                <a:solidFill>
                  <a:srgbClr val="FF7900"/>
                </a:solidFill>
                <a:hlinkClick r:id="rId4"/>
              </a:rPr>
              <a:t>client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.</a:t>
            </a:r>
            <a:r>
              <a:rPr lang="en-US" sz="2400" u="sng" dirty="0" err="1">
                <a:solidFill>
                  <a:srgbClr val="FF7900"/>
                </a:solidFill>
                <a:hlinkClick r:id="rId4"/>
              </a:rPr>
              <a:t>php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?</a:t>
            </a:r>
            <a:r>
              <a:rPr lang="en-US" sz="2400" u="sng" dirty="0">
                <a:solidFill>
                  <a:srgbClr val="FF7900"/>
                </a:solidFill>
                <a:hlinkClick r:id="rId4"/>
              </a:rPr>
              <a:t>locale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=</a:t>
            </a:r>
            <a:r>
              <a:rPr lang="en-US" sz="2400" u="sng" dirty="0" err="1">
                <a:solidFill>
                  <a:srgbClr val="FF7900"/>
                </a:solidFill>
                <a:hlinkClick r:id="rId4"/>
              </a:rPr>
              <a:t>ru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&amp;</a:t>
            </a:r>
            <a:r>
              <a:rPr lang="en-US" sz="2400" u="sng" dirty="0">
                <a:solidFill>
                  <a:srgbClr val="FF7900"/>
                </a:solidFill>
                <a:hlinkClick r:id="rId4"/>
              </a:rPr>
              <a:t>style</a:t>
            </a:r>
            <a:r>
              <a:rPr lang="ru-RU" sz="2400" u="sng" dirty="0">
                <a:solidFill>
                  <a:srgbClr val="FF7900"/>
                </a:solidFill>
                <a:hlinkClick r:id="rId4"/>
              </a:rPr>
              <a:t>=</a:t>
            </a:r>
            <a:r>
              <a:rPr lang="en-US" sz="2400" u="sng" dirty="0">
                <a:solidFill>
                  <a:srgbClr val="FF7900"/>
                </a:solidFill>
                <a:hlinkClick r:id="rId4"/>
              </a:rPr>
              <a:t>silver</a:t>
            </a:r>
            <a:endParaRPr lang="ru-RU" sz="2400" dirty="0" err="1" smtClean="0">
              <a:solidFill>
                <a:srgbClr val="FF79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275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8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</p:spPr>
        <p:txBody>
          <a:bodyPr/>
          <a:lstStyle/>
          <a:p>
            <a:fld id="{35ACA335-37F7-42C7-872A-92C3D7072F89}" type="slidenum">
              <a:rPr lang="ru-RU" smtClean="0"/>
              <a:t>6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9574" y="2632251"/>
            <a:ext cx="6472267" cy="308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3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/>
          <p:nvPr/>
        </p:nvSpPr>
        <p:spPr>
          <a:xfrm>
            <a:off x="375435" y="2502905"/>
            <a:ext cx="4581576" cy="7433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65455">
              <a:defRPr/>
            </a:pP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b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  </a:t>
            </a:r>
            <a:endParaRPr lang="ru-RU" sz="4000" b="1" dirty="0">
              <a:solidFill>
                <a:schemeClr val="bg1"/>
              </a:solidFill>
              <a:latin typeface="Arial" panose="020B0604020202020204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12" y="5189110"/>
            <a:ext cx="1188472" cy="14133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88116" y="6304196"/>
            <a:ext cx="1568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TELEGRAMM-</a:t>
            </a:r>
            <a:r>
              <a:rPr lang="ru-RU" sz="800" dirty="0" smtClean="0">
                <a:solidFill>
                  <a:schemeClr val="bg1"/>
                </a:solidFill>
              </a:rPr>
              <a:t>КАНАЛ </a:t>
            </a:r>
          </a:p>
          <a:p>
            <a:pPr algn="ctr"/>
            <a:r>
              <a:rPr lang="ru-RU" sz="800" dirty="0" smtClean="0">
                <a:solidFill>
                  <a:schemeClr val="bg1"/>
                </a:solidFill>
              </a:rPr>
              <a:t>УПРАВЛЕНИЕ РОСРЕЕСТРА ПО РБ </a:t>
            </a:r>
            <a:endParaRPr lang="ru-RU" sz="8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00771" y="5189583"/>
            <a:ext cx="942981" cy="9781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38440" y="5189582"/>
            <a:ext cx="943200" cy="98721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25894" y="6313288"/>
            <a:ext cx="1568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</a:rPr>
              <a:t>УПРАВЛЕНИЕ РОСРЕЕСТРА ПО РБ ВКОНТАКТЕ </a:t>
            </a:r>
            <a:endParaRPr lang="ru-RU" sz="8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466277" y="2324557"/>
            <a:ext cx="2233271" cy="2233271"/>
          </a:xfrm>
          <a:prstGeom prst="rect">
            <a:avLst/>
          </a:prstGeom>
          <a:effectLst/>
        </p:spPr>
      </p:pic>
      <p:sp>
        <p:nvSpPr>
          <p:cNvPr id="9" name="Subtitle 2"/>
          <p:cNvSpPr txBox="1"/>
          <p:nvPr/>
        </p:nvSpPr>
        <p:spPr>
          <a:xfrm>
            <a:off x="351175" y="3975793"/>
            <a:ext cx="5717117" cy="5794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46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75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Шаблон">
  <a:themeElements>
    <a:clrScheme name="rosreestr_color">
      <a:dk1>
        <a:srgbClr val="008CFF"/>
      </a:dk1>
      <a:lt1>
        <a:srgbClr val="FFFFFF"/>
      </a:lt1>
      <a:dk2>
        <a:srgbClr val="008CFF"/>
      </a:dk2>
      <a:lt2>
        <a:srgbClr val="FFFFFF"/>
      </a:lt2>
      <a:accent1>
        <a:srgbClr val="008CFF"/>
      </a:accent1>
      <a:accent2>
        <a:srgbClr val="4FA730"/>
      </a:accent2>
      <a:accent3>
        <a:srgbClr val="FF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18212</TotalTime>
  <Words>550</Words>
  <Application>Microsoft Office PowerPoint</Application>
  <PresentationFormat>Широкоэкранный</PresentationFormat>
  <Paragraphs>64</Paragraphs>
  <Slides>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2_Шаблон</vt:lpstr>
      <vt:lpstr>Представление документов на государственный кадастровый учет и государственную регистрацию  прав в электронном виде</vt:lpstr>
      <vt:lpstr>Целевая модель «Подготовка документов и осуществление государственного кадастрового учета и (или) государственной регистрации прав собственности на объекты недвижимого имущества» </vt:lpstr>
      <vt:lpstr>1. Кадастровый инженер самостоятельно направляет заявления в электронном виде от имени заказчика работ </vt:lpstr>
      <vt:lpstr>2. Заказчик работ самостоятельно направляет заявления через Личный кабинет официального сайта Росреестра (с помощью кадастрового инженера )</vt:lpstr>
      <vt:lpstr>3. Заказчик работ самостоятельно направляет заявления через портал Госуслуг (с помощью кадастрового инженера )</vt:lpstr>
      <vt:lpstr>Сервис Управления Росреестра по РБ «Консультант сайта. online»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Данила Городилов</dc:creator>
  <cp:lastModifiedBy>Мартынова Марина Валерьевна</cp:lastModifiedBy>
  <cp:revision>921</cp:revision>
  <cp:lastPrinted>2023-12-26T07:07:42Z</cp:lastPrinted>
  <dcterms:created xsi:type="dcterms:W3CDTF">2020-12-18T15:49:39Z</dcterms:created>
  <dcterms:modified xsi:type="dcterms:W3CDTF">2024-03-28T12:56:33Z</dcterms:modified>
</cp:coreProperties>
</file>